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ormorant Garamond Bold Italics" panose="020B0604020202020204" charset="0"/>
      <p:regular r:id="rId17"/>
    </p:embeddedFont>
    <p:embeddedFont>
      <p:font typeface="Quicksand" panose="020B0604020202020204" charset="0"/>
      <p:regular r:id="rId18"/>
    </p:embeddedFont>
    <p:embeddedFont>
      <p:font typeface="Quicksand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4" d="100"/>
          <a:sy n="64" d="100"/>
        </p:scale>
        <p:origin x="333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3764" y="2649792"/>
            <a:ext cx="16229942" cy="347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999"/>
              </a:lnSpc>
              <a:spcBef>
                <a:spcPct val="0"/>
              </a:spcBef>
            </a:pPr>
            <a:r>
              <a:rPr lang="en-US" sz="99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Natural language processing with disaster tweets</a:t>
            </a:r>
          </a:p>
        </p:txBody>
      </p:sp>
      <p:sp>
        <p:nvSpPr>
          <p:cNvPr id="3" name="AutoShape 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0" y="9258300"/>
            <a:ext cx="12812922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Jayesh Chaudhari </a:t>
            </a:r>
          </a:p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Kratika Jain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49752" y="7032069"/>
            <a:ext cx="6988496" cy="52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24 February, 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22179" y="1967581"/>
            <a:ext cx="11643643" cy="52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Prepared by group 2</a:t>
            </a:r>
          </a:p>
        </p:txBody>
      </p:sp>
      <p:sp>
        <p:nvSpPr>
          <p:cNvPr id="9" name="Freeform 9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4771" y="1809453"/>
            <a:ext cx="5539941" cy="7448847"/>
            <a:chOff x="0" y="0"/>
            <a:chExt cx="858282" cy="11540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282" cy="1154021"/>
            </a:xfrm>
            <a:custGeom>
              <a:avLst/>
              <a:gdLst/>
              <a:ahLst/>
              <a:cxnLst/>
              <a:rect l="l" t="t" r="r" b="b"/>
              <a:pathLst>
                <a:path w="858282" h="1154021">
                  <a:moveTo>
                    <a:pt x="32142" y="0"/>
                  </a:moveTo>
                  <a:lnTo>
                    <a:pt x="826140" y="0"/>
                  </a:lnTo>
                  <a:cubicBezTo>
                    <a:pt x="843892" y="0"/>
                    <a:pt x="858282" y="14390"/>
                    <a:pt x="858282" y="32142"/>
                  </a:cubicBezTo>
                  <a:lnTo>
                    <a:pt x="858282" y="1121879"/>
                  </a:lnTo>
                  <a:cubicBezTo>
                    <a:pt x="858282" y="1130404"/>
                    <a:pt x="854896" y="1138579"/>
                    <a:pt x="848868" y="1144607"/>
                  </a:cubicBezTo>
                  <a:cubicBezTo>
                    <a:pt x="842840" y="1150635"/>
                    <a:pt x="834665" y="1154021"/>
                    <a:pt x="826140" y="1154021"/>
                  </a:cubicBezTo>
                  <a:lnTo>
                    <a:pt x="32142" y="1154021"/>
                  </a:lnTo>
                  <a:cubicBezTo>
                    <a:pt x="23617" y="1154021"/>
                    <a:pt x="15442" y="1150635"/>
                    <a:pt x="9414" y="1144607"/>
                  </a:cubicBezTo>
                  <a:cubicBezTo>
                    <a:pt x="3386" y="1138579"/>
                    <a:pt x="0" y="1130404"/>
                    <a:pt x="0" y="1121879"/>
                  </a:cubicBezTo>
                  <a:lnTo>
                    <a:pt x="0" y="32142"/>
                  </a:lnTo>
                  <a:cubicBezTo>
                    <a:pt x="0" y="14390"/>
                    <a:pt x="14390" y="0"/>
                    <a:pt x="32142" y="0"/>
                  </a:cubicBezTo>
                  <a:close/>
                </a:path>
              </a:pathLst>
            </a:custGeom>
            <a:blipFill>
              <a:blip r:embed="rId2"/>
              <a:stretch>
                <a:fillRect t="-12762" b="-127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449761" y="0"/>
            <a:ext cx="9838239" cy="10287000"/>
            <a:chOff x="0" y="0"/>
            <a:chExt cx="2591141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974152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0767060" y="10287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599709"/>
            <a:ext cx="948074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Model Performance Comparison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52617" y="2027481"/>
            <a:ext cx="860668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Validation Accuracy: 79.45%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Test Accuracy: 79.25%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52617" y="7224263"/>
            <a:ext cx="8606683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Validation Accuracy: 83%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Test Accuracy: 83.328%</a:t>
            </a:r>
          </a:p>
          <a:p>
            <a:pPr algn="l">
              <a:lnSpc>
                <a:spcPts val="4079"/>
              </a:lnSpc>
            </a:pP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652617" y="4632702"/>
            <a:ext cx="8606683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Validation Accuracy: 83.78%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Test Accuracy: 82%</a:t>
            </a:r>
          </a:p>
          <a:p>
            <a:pPr algn="l">
              <a:lnSpc>
                <a:spcPts val="4079"/>
              </a:lnSpc>
            </a:pP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652617" y="1561099"/>
            <a:ext cx="8606683" cy="51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5"/>
              </a:lnSpc>
            </a:pPr>
            <a:r>
              <a:rPr lang="en-US" sz="2638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Multinomial Naive Bayes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52617" y="6714391"/>
            <a:ext cx="860668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BERT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52617" y="4147270"/>
            <a:ext cx="8606683" cy="51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5"/>
              </a:lnSpc>
            </a:pPr>
            <a:r>
              <a:rPr lang="en-US" sz="2638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DistilBERT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4771" y="1809453"/>
            <a:ext cx="5539941" cy="7448847"/>
            <a:chOff x="0" y="0"/>
            <a:chExt cx="858282" cy="11540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282" cy="1154021"/>
            </a:xfrm>
            <a:custGeom>
              <a:avLst/>
              <a:gdLst/>
              <a:ahLst/>
              <a:cxnLst/>
              <a:rect l="l" t="t" r="r" b="b"/>
              <a:pathLst>
                <a:path w="858282" h="1154021">
                  <a:moveTo>
                    <a:pt x="32142" y="0"/>
                  </a:moveTo>
                  <a:lnTo>
                    <a:pt x="826140" y="0"/>
                  </a:lnTo>
                  <a:cubicBezTo>
                    <a:pt x="843892" y="0"/>
                    <a:pt x="858282" y="14390"/>
                    <a:pt x="858282" y="32142"/>
                  </a:cubicBezTo>
                  <a:lnTo>
                    <a:pt x="858282" y="1121879"/>
                  </a:lnTo>
                  <a:cubicBezTo>
                    <a:pt x="858282" y="1130404"/>
                    <a:pt x="854896" y="1138579"/>
                    <a:pt x="848868" y="1144607"/>
                  </a:cubicBezTo>
                  <a:cubicBezTo>
                    <a:pt x="842840" y="1150635"/>
                    <a:pt x="834665" y="1154021"/>
                    <a:pt x="826140" y="1154021"/>
                  </a:cubicBezTo>
                  <a:lnTo>
                    <a:pt x="32142" y="1154021"/>
                  </a:lnTo>
                  <a:cubicBezTo>
                    <a:pt x="23617" y="1154021"/>
                    <a:pt x="15442" y="1150635"/>
                    <a:pt x="9414" y="1144607"/>
                  </a:cubicBezTo>
                  <a:cubicBezTo>
                    <a:pt x="3386" y="1138579"/>
                    <a:pt x="0" y="1130404"/>
                    <a:pt x="0" y="1121879"/>
                  </a:cubicBezTo>
                  <a:lnTo>
                    <a:pt x="0" y="32142"/>
                  </a:lnTo>
                  <a:cubicBezTo>
                    <a:pt x="0" y="14390"/>
                    <a:pt x="14390" y="0"/>
                    <a:pt x="32142" y="0"/>
                  </a:cubicBezTo>
                  <a:close/>
                </a:path>
              </a:pathLst>
            </a:custGeom>
            <a:blipFill>
              <a:blip r:embed="rId2"/>
              <a:stretch>
                <a:fillRect t="-12762" b="-127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449761" y="0"/>
            <a:ext cx="9838239" cy="10287000"/>
            <a:chOff x="0" y="0"/>
            <a:chExt cx="2591141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974152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0767060" y="10287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599709"/>
            <a:ext cx="948074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Model Performance Comparison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52617" y="2027481"/>
            <a:ext cx="860668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Validation Accuracy: 99%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Test Accuracy: 79.80%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52617" y="7224263"/>
            <a:ext cx="8606683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Validation Accuracy: 78.53%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Test Accuracy: 79.252%</a:t>
            </a:r>
          </a:p>
          <a:p>
            <a:pPr algn="l">
              <a:lnSpc>
                <a:spcPts val="4079"/>
              </a:lnSpc>
            </a:pP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652617" y="4623177"/>
            <a:ext cx="8606683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Validation Accuracy: 83.78.%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Test Accuracy: 82%</a:t>
            </a:r>
          </a:p>
          <a:p>
            <a:pPr algn="l">
              <a:lnSpc>
                <a:spcPts val="4079"/>
              </a:lnSpc>
            </a:pP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652617" y="1561099"/>
            <a:ext cx="8606683" cy="51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5"/>
              </a:lnSpc>
            </a:pPr>
            <a:r>
              <a:rPr lang="en-US" sz="2638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Gradient Boosting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52617" y="6714391"/>
            <a:ext cx="860668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Random Forest Classifier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52617" y="4147270"/>
            <a:ext cx="8606683" cy="51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5"/>
              </a:lnSpc>
            </a:pPr>
            <a:r>
              <a:rPr lang="en-US" sz="2638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DistilBERT - Fine tuned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15073" y="1684924"/>
            <a:ext cx="5344227" cy="7573376"/>
            <a:chOff x="0" y="0"/>
            <a:chExt cx="827961" cy="11733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7961" cy="1173314"/>
            </a:xfrm>
            <a:custGeom>
              <a:avLst/>
              <a:gdLst/>
              <a:ahLst/>
              <a:cxnLst/>
              <a:rect l="l" t="t" r="r" b="b"/>
              <a:pathLst>
                <a:path w="827961" h="1173314">
                  <a:moveTo>
                    <a:pt x="33319" y="0"/>
                  </a:moveTo>
                  <a:lnTo>
                    <a:pt x="794642" y="0"/>
                  </a:lnTo>
                  <a:cubicBezTo>
                    <a:pt x="813043" y="0"/>
                    <a:pt x="827961" y="14917"/>
                    <a:pt x="827961" y="33319"/>
                  </a:cubicBezTo>
                  <a:lnTo>
                    <a:pt x="827961" y="1139995"/>
                  </a:lnTo>
                  <a:cubicBezTo>
                    <a:pt x="827961" y="1158397"/>
                    <a:pt x="813043" y="1173314"/>
                    <a:pt x="794642" y="1173314"/>
                  </a:cubicBezTo>
                  <a:lnTo>
                    <a:pt x="33319" y="1173314"/>
                  </a:lnTo>
                  <a:cubicBezTo>
                    <a:pt x="14917" y="1173314"/>
                    <a:pt x="0" y="1158397"/>
                    <a:pt x="0" y="1139995"/>
                  </a:cubicBezTo>
                  <a:lnTo>
                    <a:pt x="0" y="33319"/>
                  </a:lnTo>
                  <a:cubicBezTo>
                    <a:pt x="0" y="14917"/>
                    <a:pt x="14917" y="0"/>
                    <a:pt x="33319" y="0"/>
                  </a:cubicBezTo>
                  <a:close/>
                </a:path>
              </a:pathLst>
            </a:custGeom>
            <a:blipFill>
              <a:blip r:embed="rId2"/>
              <a:stretch>
                <a:fillRect l="-56349" r="-56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28700" y="2249346"/>
          <a:ext cx="10394718" cy="6740934"/>
        </p:xfrm>
        <a:graphic>
          <a:graphicData uri="http://schemas.openxmlformats.org/drawingml/2006/table">
            <a:tbl>
              <a:tblPr/>
              <a:tblGrid>
                <a:gridCol w="229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7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07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07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3697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Validation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79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BERT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83.328%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556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DistilBERT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82%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81.75%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84%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84%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84%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279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Multinomial Naive Bayes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79.252%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79.45%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79%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79%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279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Random Forest Classifier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79.252%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78.53%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79%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79%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78%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028700" y="599709"/>
            <a:ext cx="1109252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Best Model Selection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15073" y="1684924"/>
            <a:ext cx="5344227" cy="7573376"/>
            <a:chOff x="0" y="0"/>
            <a:chExt cx="827961" cy="11733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7961" cy="1173314"/>
            </a:xfrm>
            <a:custGeom>
              <a:avLst/>
              <a:gdLst/>
              <a:ahLst/>
              <a:cxnLst/>
              <a:rect l="l" t="t" r="r" b="b"/>
              <a:pathLst>
                <a:path w="827961" h="1173314">
                  <a:moveTo>
                    <a:pt x="33319" y="0"/>
                  </a:moveTo>
                  <a:lnTo>
                    <a:pt x="794642" y="0"/>
                  </a:lnTo>
                  <a:cubicBezTo>
                    <a:pt x="813043" y="0"/>
                    <a:pt x="827961" y="14917"/>
                    <a:pt x="827961" y="33319"/>
                  </a:cubicBezTo>
                  <a:lnTo>
                    <a:pt x="827961" y="1139995"/>
                  </a:lnTo>
                  <a:cubicBezTo>
                    <a:pt x="827961" y="1158397"/>
                    <a:pt x="813043" y="1173314"/>
                    <a:pt x="794642" y="1173314"/>
                  </a:cubicBezTo>
                  <a:lnTo>
                    <a:pt x="33319" y="1173314"/>
                  </a:lnTo>
                  <a:cubicBezTo>
                    <a:pt x="14917" y="1173314"/>
                    <a:pt x="0" y="1158397"/>
                    <a:pt x="0" y="1139995"/>
                  </a:cubicBezTo>
                  <a:lnTo>
                    <a:pt x="0" y="33319"/>
                  </a:lnTo>
                  <a:cubicBezTo>
                    <a:pt x="0" y="14917"/>
                    <a:pt x="14917" y="0"/>
                    <a:pt x="33319" y="0"/>
                  </a:cubicBezTo>
                  <a:close/>
                </a:path>
              </a:pathLst>
            </a:custGeom>
            <a:blipFill>
              <a:blip r:embed="rId2"/>
              <a:stretch>
                <a:fillRect l="-56349" r="-563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599709"/>
            <a:ext cx="1109252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Challenges Faced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34248"/>
            <a:ext cx="10527757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Noisy data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Text Length Variability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911890"/>
            <a:ext cx="10527757" cy="254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BERT achieved high accuracy (83.45%) but took ~60 minutes to train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XGBoost trained in just 3 minutes but had slightly lower accuracy (79.8%).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DistilBERT offered a balance (82% accuracy, ~15 min training time)</a:t>
            </a:r>
          </a:p>
          <a:p>
            <a:pPr algn="l">
              <a:lnSpc>
                <a:spcPts val="4079"/>
              </a:lnSpc>
            </a:pP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1914818"/>
            <a:ext cx="10527757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Data Preprocessing Challenges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endParaRPr lang="en-US" sz="2799" b="1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4175290"/>
            <a:ext cx="10527757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Model Performance Trade-offs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102640"/>
            <a:ext cx="10527757" cy="176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Evaluation and Metrics Challenges</a:t>
            </a:r>
          </a:p>
          <a:p>
            <a:pPr algn="l">
              <a:lnSpc>
                <a:spcPts val="4759"/>
              </a:lnSpc>
            </a:pPr>
            <a:endParaRPr lang="en-US" sz="2799" b="1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0" lvl="0" indent="0" algn="l">
              <a:lnSpc>
                <a:spcPts val="4759"/>
              </a:lnSpc>
            </a:pPr>
            <a:endParaRPr lang="en-US" sz="2799" b="1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7932903"/>
            <a:ext cx="10527757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80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For XGBoost AUC-ROC (0.85) vs. F1-score (0.99) which is a clear case of overfitting</a:t>
            </a:r>
          </a:p>
          <a:p>
            <a:pPr algn="l">
              <a:lnSpc>
                <a:spcPts val="4080"/>
              </a:lnSpc>
            </a:pP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99709"/>
            <a:ext cx="1153482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Key Takeaways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619373" y="1975676"/>
            <a:ext cx="10655487" cy="562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BERT-based models provide superior accuracy but require significant computational resources.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XGBoost is a strong alternative when speed and interpretability are priorities.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DistilBERT offers a balanced approach, achieving competitive accuracy with reduced training time.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Preprocessing and feature engineering play a critical role in improving model performance.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Choosing the right evaluation metric (F1-score vs. AUC-ROC) is crucial depending on the dataset balance.</a:t>
            </a:r>
          </a:p>
          <a:p>
            <a:pPr algn="l">
              <a:lnSpc>
                <a:spcPts val="4079"/>
              </a:lnSpc>
            </a:pP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5897880" y="8306676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2710" y="3369664"/>
            <a:ext cx="11402580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014359" y="6976634"/>
            <a:ext cx="4259282" cy="75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9"/>
              </a:lnSpc>
              <a:spcBef>
                <a:spcPct val="0"/>
              </a:spcBef>
            </a:pPr>
            <a:r>
              <a:rPr lang="en-US" sz="37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099486"/>
            <a:chOff x="0" y="0"/>
            <a:chExt cx="4816593" cy="107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61289" y="2523415"/>
            <a:ext cx="3152142" cy="31521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74569" y="2523415"/>
            <a:ext cx="3152142" cy="315214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AutoShape 9"/>
          <p:cNvSpPr/>
          <p:nvPr/>
        </p:nvSpPr>
        <p:spPr>
          <a:xfrm>
            <a:off x="5897880" y="8681205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304001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599709"/>
            <a:ext cx="991496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Team Members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41980" y="6129792"/>
            <a:ext cx="501732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Jayesh Chaudhari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41980" y="6757320"/>
            <a:ext cx="501732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Member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132682"/>
            <a:ext cx="501732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Kratika Jain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760210"/>
            <a:ext cx="501732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Member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099486"/>
            <a:chOff x="0" y="0"/>
            <a:chExt cx="4816593" cy="107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61289" y="2523415"/>
            <a:ext cx="3152142" cy="31521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74569" y="2523415"/>
            <a:ext cx="3152142" cy="315214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AutoShape 9"/>
          <p:cNvSpPr/>
          <p:nvPr/>
        </p:nvSpPr>
        <p:spPr>
          <a:xfrm>
            <a:off x="5897880" y="8681205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304001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7567929" y="2523415"/>
            <a:ext cx="3152142" cy="315214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599709"/>
            <a:ext cx="991496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Project Overview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41980" y="6129792"/>
            <a:ext cx="5017320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Compare traditional ML vs deep learning approaches.</a:t>
            </a:r>
          </a:p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endParaRPr lang="en-US" sz="2799" b="1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6132682"/>
            <a:ext cx="5017320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goal is to classify tweets as disaster-related or not.</a:t>
            </a:r>
          </a:p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endParaRPr lang="en-US" sz="2799" b="1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635340" y="6129792"/>
            <a:ext cx="5017320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We explore multiple NLP-based models.</a:t>
            </a:r>
          </a:p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endParaRPr lang="en-US" sz="2799" b="1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57460" y="0"/>
            <a:ext cx="8730540" cy="10287000"/>
          </a:xfrm>
          <a:custGeom>
            <a:avLst/>
            <a:gdLst/>
            <a:ahLst/>
            <a:cxnLst/>
            <a:rect l="l" t="t" r="r" b="b"/>
            <a:pathLst>
              <a:path w="8730540" h="10287000">
                <a:moveTo>
                  <a:pt x="0" y="0"/>
                </a:moveTo>
                <a:lnTo>
                  <a:pt x="8730540" y="0"/>
                </a:lnTo>
                <a:lnTo>
                  <a:pt x="87305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294" t="-2304" r="-402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36492" y="599709"/>
            <a:ext cx="991496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Why does this problem matter?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0189" y="4836600"/>
            <a:ext cx="8459059" cy="4081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5"/>
              </a:lnSpc>
              <a:spcBef>
                <a:spcPct val="0"/>
              </a:spcBef>
            </a:pPr>
            <a:r>
              <a:rPr lang="en-US" sz="2397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Problem:</a:t>
            </a:r>
          </a:p>
          <a:p>
            <a:pPr marL="517538" lvl="1" indent="-258769" algn="l">
              <a:lnSpc>
                <a:spcPts val="4075"/>
              </a:lnSpc>
              <a:spcBef>
                <a:spcPct val="0"/>
              </a:spcBef>
              <a:buFont typeface="Arial"/>
              <a:buChar char="•"/>
            </a:pPr>
            <a:r>
              <a:rPr lang="en-US" sz="2397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 disaster situations, social media is often the first source of real-time information.</a:t>
            </a:r>
          </a:p>
          <a:p>
            <a:pPr marL="517538" lvl="1" indent="-258769" algn="l">
              <a:lnSpc>
                <a:spcPts val="4075"/>
              </a:lnSpc>
              <a:spcBef>
                <a:spcPct val="0"/>
              </a:spcBef>
              <a:buFont typeface="Arial"/>
              <a:buChar char="•"/>
            </a:pPr>
            <a:r>
              <a:rPr lang="en-US" sz="2397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Identifying real disaster-related tweets from general noise is challenging.</a:t>
            </a:r>
          </a:p>
          <a:p>
            <a:pPr marL="517538" lvl="1" indent="-258769" algn="l">
              <a:lnSpc>
                <a:spcPts val="4075"/>
              </a:lnSpc>
              <a:spcBef>
                <a:spcPct val="0"/>
              </a:spcBef>
              <a:buFont typeface="Arial"/>
              <a:buChar char="•"/>
            </a:pPr>
            <a:r>
              <a:rPr lang="en-US" sz="2397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Misinformation and irrelevant tweets can slow down response efforts.</a:t>
            </a:r>
          </a:p>
          <a:p>
            <a:pPr algn="l">
              <a:lnSpc>
                <a:spcPts val="4075"/>
              </a:lnSpc>
              <a:spcBef>
                <a:spcPct val="0"/>
              </a:spcBef>
            </a:pPr>
            <a:endParaRPr lang="en-US" sz="2397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3893" y="15849"/>
            <a:ext cx="4194107" cy="10271151"/>
            <a:chOff x="0" y="0"/>
            <a:chExt cx="1104621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89819" y="2398626"/>
            <a:ext cx="10198181" cy="7715341"/>
            <a:chOff x="0" y="0"/>
            <a:chExt cx="13597575" cy="1028712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9" r="19"/>
            <a:stretch>
              <a:fillRect/>
            </a:stretch>
          </p:blipFill>
          <p:spPr>
            <a:xfrm>
              <a:off x="0" y="0"/>
              <a:ext cx="13597575" cy="10287122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028700" y="8974931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599709"/>
            <a:ext cx="93902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Exploratory Data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823184"/>
            <a:ext cx="693806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Not a severe class imbalance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3893" y="15849"/>
            <a:ext cx="4194107" cy="10271151"/>
            <a:chOff x="0" y="0"/>
            <a:chExt cx="1104621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36714" y="2454598"/>
            <a:ext cx="11651286" cy="7708591"/>
            <a:chOff x="0" y="0"/>
            <a:chExt cx="15535049" cy="1027812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348" b="348"/>
            <a:stretch>
              <a:fillRect/>
            </a:stretch>
          </p:blipFill>
          <p:spPr>
            <a:xfrm>
              <a:off x="0" y="0"/>
              <a:ext cx="15535049" cy="10278121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028700" y="8974931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594465"/>
            <a:ext cx="93902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Exploratory Data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715" y="2842234"/>
            <a:ext cx="6365999" cy="363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Tweets range from 5 to 30 words, with most tweets averaging around 15 words.</a:t>
            </a:r>
          </a:p>
          <a:p>
            <a:pPr algn="l">
              <a:lnSpc>
                <a:spcPts val="3640"/>
              </a:lnSpc>
            </a:pPr>
            <a:endParaRPr lang="en-US" sz="2600" b="1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distribution follows a normal-like pattern, with a peak between 10–20 words.</a:t>
            </a:r>
          </a:p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endParaRPr lang="en-US" sz="2600" b="1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3893" y="15849"/>
            <a:ext cx="4194107" cy="10271151"/>
            <a:chOff x="0" y="0"/>
            <a:chExt cx="1104621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80613" y="15849"/>
            <a:ext cx="8107387" cy="5173718"/>
            <a:chOff x="0" y="0"/>
            <a:chExt cx="10809849" cy="689829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1173" b="1173"/>
            <a:stretch>
              <a:fillRect/>
            </a:stretch>
          </p:blipFill>
          <p:spPr>
            <a:xfrm>
              <a:off x="0" y="0"/>
              <a:ext cx="10809849" cy="6898291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028700" y="8974931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129093" y="5189567"/>
            <a:ext cx="8210426" cy="5097433"/>
          </a:xfrm>
          <a:custGeom>
            <a:avLst/>
            <a:gdLst/>
            <a:ahLst/>
            <a:cxnLst/>
            <a:rect l="l" t="t" r="r" b="b"/>
            <a:pathLst>
              <a:path w="8210426" h="5097433">
                <a:moveTo>
                  <a:pt x="0" y="0"/>
                </a:moveTo>
                <a:lnTo>
                  <a:pt x="8210427" y="0"/>
                </a:lnTo>
                <a:lnTo>
                  <a:pt x="8210427" y="5097433"/>
                </a:lnTo>
                <a:lnTo>
                  <a:pt x="0" y="50974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53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>
            <a:spLocks noChangeAspect="1"/>
          </p:cNvSpPr>
          <p:nvPr/>
        </p:nvSpPr>
        <p:spPr>
          <a:xfrm>
            <a:off x="10180613" y="5151425"/>
            <a:ext cx="8050305" cy="5260142"/>
          </a:xfrm>
          <a:custGeom>
            <a:avLst/>
            <a:gdLst/>
            <a:ahLst/>
            <a:cxnLst/>
            <a:rect l="l" t="t" r="r" b="b"/>
            <a:pathLst>
              <a:path w="8214597" h="5367492">
                <a:moveTo>
                  <a:pt x="0" y="0"/>
                </a:moveTo>
                <a:lnTo>
                  <a:pt x="8214597" y="0"/>
                </a:lnTo>
                <a:lnTo>
                  <a:pt x="8214597" y="5367493"/>
                </a:lnTo>
                <a:lnTo>
                  <a:pt x="0" y="5367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594465"/>
            <a:ext cx="93902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Exploratory Data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2000" y="2295147"/>
            <a:ext cx="8677071" cy="318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Word Frequency Patterns: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Tweets: Common words: fire, flood, killed, storm, death, families, police.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Non-Disaster Tweets: Common words: love, good, people, new, want, day, think.</a:t>
            </a:r>
          </a:p>
          <a:p>
            <a:pPr algn="l">
              <a:lnSpc>
                <a:spcPts val="3640"/>
              </a:lnSpc>
            </a:pPr>
            <a:endParaRPr lang="en-US" sz="26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endParaRPr lang="en-US" sz="26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26" name="Picture 2" descr="Twitter Reacts To Trump's Response To Hurricane Harvey">
            <a:extLst>
              <a:ext uri="{FF2B5EF4-FFF2-40B4-BE49-F238E27FC236}">
                <a16:creationId xmlns:a16="http://schemas.microsoft.com/office/drawing/2014/main" id="{7C64B72D-5622-DE6E-7760-C615AEF07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7" y="5189567"/>
            <a:ext cx="8810244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38622" y="4079436"/>
            <a:ext cx="4210757" cy="3273864"/>
          </a:xfrm>
          <a:custGeom>
            <a:avLst/>
            <a:gdLst/>
            <a:ahLst/>
            <a:cxnLst/>
            <a:rect l="l" t="t" r="r" b="b"/>
            <a:pathLst>
              <a:path w="4210757" h="3273864">
                <a:moveTo>
                  <a:pt x="0" y="0"/>
                </a:moveTo>
                <a:lnTo>
                  <a:pt x="4210756" y="0"/>
                </a:lnTo>
                <a:lnTo>
                  <a:pt x="4210756" y="3273864"/>
                </a:lnTo>
                <a:lnTo>
                  <a:pt x="0" y="327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2027699" y="5095089"/>
            <a:ext cx="4344915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1911071" y="8343900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4384" y="599709"/>
            <a:ext cx="1407206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Preprocessing Steps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4384" y="3575688"/>
            <a:ext cx="5348229" cy="16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Lowercasing</a:t>
            </a:r>
          </a:p>
          <a:p>
            <a:pPr algn="r">
              <a:lnSpc>
                <a:spcPts val="3359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Removing URLs, punctuation, and special characters</a:t>
            </a:r>
          </a:p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4384" y="3141983"/>
            <a:ext cx="534822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Text Cleaning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11071" y="5912272"/>
            <a:ext cx="5348229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Stop word removal</a:t>
            </a: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Stemming</a:t>
            </a: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Tokenization</a:t>
            </a: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Vectorization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911071" y="5506699"/>
            <a:ext cx="534822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Feature Extraction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6761" y="2456695"/>
            <a:ext cx="5385764" cy="6426664"/>
            <a:chOff x="0" y="0"/>
            <a:chExt cx="1418473" cy="16926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05199" y="2877488"/>
            <a:ext cx="2348889" cy="2348889"/>
          </a:xfrm>
          <a:custGeom>
            <a:avLst/>
            <a:gdLst/>
            <a:ahLst/>
            <a:cxnLst/>
            <a:rect l="l" t="t" r="r" b="b"/>
            <a:pathLst>
              <a:path w="2348889" h="2348889">
                <a:moveTo>
                  <a:pt x="0" y="0"/>
                </a:moveTo>
                <a:lnTo>
                  <a:pt x="2348889" y="0"/>
                </a:lnTo>
                <a:lnTo>
                  <a:pt x="2348889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451118" y="2456695"/>
            <a:ext cx="5385764" cy="6426664"/>
            <a:chOff x="0" y="0"/>
            <a:chExt cx="1418473" cy="16926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84503" y="2877488"/>
            <a:ext cx="2318994" cy="2348889"/>
          </a:xfrm>
          <a:custGeom>
            <a:avLst/>
            <a:gdLst/>
            <a:ahLst/>
            <a:cxnLst/>
            <a:rect l="l" t="t" r="r" b="b"/>
            <a:pathLst>
              <a:path w="2318994" h="2348889">
                <a:moveTo>
                  <a:pt x="0" y="0"/>
                </a:moveTo>
                <a:lnTo>
                  <a:pt x="2318994" y="0"/>
                </a:lnTo>
                <a:lnTo>
                  <a:pt x="2318994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2015475" y="2456695"/>
            <a:ext cx="5385764" cy="6426664"/>
            <a:chOff x="0" y="0"/>
            <a:chExt cx="1418473" cy="16926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595029" y="3088463"/>
            <a:ext cx="2226655" cy="2226655"/>
          </a:xfrm>
          <a:custGeom>
            <a:avLst/>
            <a:gdLst/>
            <a:ahLst/>
            <a:cxnLst/>
            <a:rect l="l" t="t" r="r" b="b"/>
            <a:pathLst>
              <a:path w="2226655" h="2226655">
                <a:moveTo>
                  <a:pt x="0" y="0"/>
                </a:moveTo>
                <a:lnTo>
                  <a:pt x="2226655" y="0"/>
                </a:lnTo>
                <a:lnTo>
                  <a:pt x="2226655" y="2226655"/>
                </a:lnTo>
                <a:lnTo>
                  <a:pt x="0" y="2226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599709"/>
            <a:ext cx="811530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Modeling Approaches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5382" y="6542515"/>
            <a:ext cx="5101887" cy="20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Logistic Regression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Random Forest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SVM</a:t>
            </a:r>
          </a:p>
          <a:p>
            <a:pPr algn="l">
              <a:lnSpc>
                <a:spcPts val="4079"/>
              </a:lnSpc>
            </a:pP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5580494"/>
            <a:ext cx="5101887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Traditional Machine Learning Models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93057" y="5919392"/>
            <a:ext cx="5101887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LSTM, BiLSTM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Transformer-based (DistilBERT, BERT 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93057" y="5580494"/>
            <a:ext cx="510188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Deep Learning Models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2160732" y="5552362"/>
            <a:ext cx="510188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Model Evaluation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51207" y="5919392"/>
            <a:ext cx="5101887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Accuracy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Precision, Recall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F1 score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531</Words>
  <Application>Microsoft Office PowerPoint</Application>
  <PresentationFormat>Custom</PresentationFormat>
  <Paragraphs>119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Quicksand</vt:lpstr>
      <vt:lpstr>Calibri</vt:lpstr>
      <vt:lpstr>Quicksand Bold</vt:lpstr>
      <vt:lpstr>Cormorant Garamond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</dc:title>
  <cp:lastModifiedBy>Jayesh Chaudhari</cp:lastModifiedBy>
  <cp:revision>5</cp:revision>
  <dcterms:created xsi:type="dcterms:W3CDTF">2006-08-16T00:00:00Z</dcterms:created>
  <dcterms:modified xsi:type="dcterms:W3CDTF">2025-02-24T20:13:19Z</dcterms:modified>
  <dc:identifier>DAGfqfSJFxk</dc:identifier>
</cp:coreProperties>
</file>